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51"/>
  </p:notesMasterIdLst>
  <p:sldIdLst>
    <p:sldId id="256" r:id="rId4"/>
    <p:sldId id="273" r:id="rId5"/>
    <p:sldId id="264" r:id="rId6"/>
    <p:sldId id="274" r:id="rId7"/>
    <p:sldId id="289" r:id="rId8"/>
    <p:sldId id="275" r:id="rId9"/>
    <p:sldId id="276" r:id="rId10"/>
    <p:sldId id="277" r:id="rId11"/>
    <p:sldId id="258" r:id="rId12"/>
    <p:sldId id="278" r:id="rId13"/>
    <p:sldId id="279" r:id="rId14"/>
    <p:sldId id="266" r:id="rId15"/>
    <p:sldId id="280" r:id="rId16"/>
    <p:sldId id="281" r:id="rId17"/>
    <p:sldId id="288" r:id="rId18"/>
    <p:sldId id="290" r:id="rId19"/>
    <p:sldId id="304" r:id="rId20"/>
    <p:sldId id="291" r:id="rId21"/>
    <p:sldId id="292" r:id="rId22"/>
    <p:sldId id="282" r:id="rId23"/>
    <p:sldId id="287" r:id="rId24"/>
    <p:sldId id="283" r:id="rId25"/>
    <p:sldId id="284" r:id="rId26"/>
    <p:sldId id="285" r:id="rId27"/>
    <p:sldId id="286" r:id="rId28"/>
    <p:sldId id="293" r:id="rId29"/>
    <p:sldId id="296" r:id="rId30"/>
    <p:sldId id="299" r:id="rId31"/>
    <p:sldId id="298" r:id="rId32"/>
    <p:sldId id="300" r:id="rId33"/>
    <p:sldId id="297" r:id="rId34"/>
    <p:sldId id="303" r:id="rId35"/>
    <p:sldId id="305" r:id="rId36"/>
    <p:sldId id="307" r:id="rId37"/>
    <p:sldId id="306" r:id="rId38"/>
    <p:sldId id="308" r:id="rId39"/>
    <p:sldId id="309" r:id="rId40"/>
    <p:sldId id="317" r:id="rId41"/>
    <p:sldId id="318" r:id="rId42"/>
    <p:sldId id="310" r:id="rId43"/>
    <p:sldId id="311" r:id="rId44"/>
    <p:sldId id="312" r:id="rId45"/>
    <p:sldId id="313" r:id="rId46"/>
    <p:sldId id="316" r:id="rId47"/>
    <p:sldId id="315" r:id="rId48"/>
    <p:sldId id="321" r:id="rId49"/>
    <p:sldId id="320" r:id="rId5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6E3"/>
    <a:srgbClr val="3E4057"/>
    <a:srgbClr val="32B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2205" autoAdjust="0"/>
  </p:normalViewPr>
  <p:slideViewPr>
    <p:cSldViewPr showGuides="1">
      <p:cViewPr>
        <p:scale>
          <a:sx n="100" d="100"/>
          <a:sy n="100" d="100"/>
        </p:scale>
        <p:origin x="-810" y="-96"/>
      </p:cViewPr>
      <p:guideLst>
        <p:guide orient="horz" pos="306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8109-CCB6-4EE0-89C8-B930DAA4A3F8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E79A-CCF6-4249-B583-4165A3BBCE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44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978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10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・データセンターにあるサーバは、すべてネットワークにつながっている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13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・空調はかなり大切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・気温の低い地域や、海の近くにデータセンターを作ったりもする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24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・空調はかなり大切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・気温の低い地域や、海の近くにデータセンターを作ったりもする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・電気も</a:t>
            </a:r>
            <a:r>
              <a:rPr kumimoji="1" lang="en-US" altLang="ja-JP" dirty="0" smtClean="0"/>
              <a:t>DC</a:t>
            </a:r>
            <a:r>
              <a:rPr kumimoji="1" lang="ja-JP" altLang="en-US" dirty="0" smtClean="0"/>
              <a:t>内でまかなえる。信頼性。</a:t>
            </a:r>
            <a:r>
              <a:rPr kumimoji="1" lang="en-US" altLang="ja-JP" dirty="0" smtClean="0"/>
              <a:t>24 365 </a:t>
            </a:r>
            <a:r>
              <a:rPr kumimoji="1" lang="ja-JP" altLang="en-US" dirty="0" smtClean="0"/>
              <a:t>動き続かせる必要がある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24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・「サーバ」に対して「クライアント」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・更新。</a:t>
            </a:r>
            <a:r>
              <a:rPr kumimoji="1" lang="en-US" altLang="ja-JP" dirty="0" smtClean="0"/>
              <a:t>Apple</a:t>
            </a:r>
            <a:r>
              <a:rPr kumimoji="1" lang="ja-JP" altLang="en-US" dirty="0" smtClean="0"/>
              <a:t>の審査、アプリ更新は煩雑（最近は自動になったがそれでも時間差がある）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・秘匿性。全てのデータを取得されるとネタバレや不正行為の温床となる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・ユーザーデータ。端末移行や他のユーザーとの情報共有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・巨大。ストアに上げれる容量は上限がある（ストアは</a:t>
            </a:r>
            <a:r>
              <a:rPr kumimoji="1" lang="en-US" altLang="ja-JP" dirty="0" smtClean="0"/>
              <a:t>100M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端末上は</a:t>
            </a:r>
            <a:r>
              <a:rPr kumimoji="1" lang="en-US" altLang="ja-JP" dirty="0" smtClean="0"/>
              <a:t>4G</a:t>
            </a:r>
            <a:r>
              <a:rPr kumimoji="1" lang="ja-JP" altLang="en-US" dirty="0" smtClean="0"/>
              <a:t>まで）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24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24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24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24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24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・パソコンと変わらない作り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48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・資料はここにアップするよ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・課題の提出もここを使うよ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・休んだら必ずチェックしてね。</a:t>
            </a:r>
            <a:endParaRPr kumimoji="1" lang="en-US" altLang="ja-JP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・今のうちにアカウントを作っておいてね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763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752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をサーバ用の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として使うこともある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・サーバの機械そのモノを「サーバ」と呼ぶこともあるし、サーバ用のソフトウェアのことを指す場合もある。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その両方の場合もあるので文脈から読み取ること。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割以上が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という報告もある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・ドロイド君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も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をベースに作られている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・スマートテレビ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069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・グレーの部分を担当するのが「</a:t>
            </a:r>
            <a:r>
              <a:rPr kumimoji="1" lang="en-US" altLang="ja-JP" dirty="0" err="1" smtClean="0"/>
              <a:t>VirtualBox</a:t>
            </a:r>
            <a:r>
              <a:rPr kumimoji="1" lang="ja-JP" altLang="en-US" dirty="0" smtClean="0"/>
              <a:t>」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・共有フォルダの設定忘れずに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BIOS</a:t>
            </a:r>
            <a:r>
              <a:rPr kumimoji="1" lang="ja-JP" altLang="en-US" dirty="0" smtClean="0"/>
              <a:t>の設定必要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Linux</a:t>
            </a:r>
            <a:r>
              <a:rPr kumimoji="1" lang="ja-JP" altLang="en-US" dirty="0" smtClean="0"/>
              <a:t>は「ソースコード」の状態でしか存在していないので、それをコンパイルし色々な付属のソフトをつけて配布されている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・たくさん種類があるが、それらをまとめて「ディストリビューション」と呼んでいる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・今回はサーバ用の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のとしてよく使われている「</a:t>
            </a:r>
            <a:r>
              <a:rPr kumimoji="1" lang="en-US" altLang="ja-JP" dirty="0" smtClean="0"/>
              <a:t>CentOS</a:t>
            </a:r>
            <a:r>
              <a:rPr kumimoji="1" lang="ja-JP" altLang="en-US" dirty="0" smtClean="0"/>
              <a:t>」を使用します。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・メールや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は相手の端末に直接届ける技術ではない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・相手の端末の電源が落ちている、ネットワークにつながっていない・・・。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816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0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97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・写真は</a:t>
            </a:r>
            <a:r>
              <a:rPr kumimoji="1" lang="en-US" altLang="ja-JP" dirty="0" smtClean="0"/>
              <a:t>LAN</a:t>
            </a:r>
            <a:r>
              <a:rPr kumimoji="1" lang="ja-JP" altLang="en-US" dirty="0" smtClean="0"/>
              <a:t>パーティ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・遠隔地の場合もある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178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・メッシュ型、フルコネクト型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・何かが召喚されて来そう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24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・スター型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178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・ここに上げた機能はほんの一例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・もちろん例外もある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92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・サーバも原理は普通のパソコンと同じ。</a:t>
            </a:r>
            <a:r>
              <a:rPr kumimoji="1" lang="en-US" altLang="ja-JP" dirty="0" smtClean="0"/>
              <a:t>CPU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メモリ、</a:t>
            </a:r>
            <a:r>
              <a:rPr kumimoji="1" lang="en-US" altLang="ja-JP" dirty="0" smtClean="0"/>
              <a:t>HDD</a:t>
            </a:r>
            <a:r>
              <a:rPr kumimoji="1" lang="ja-JP" altLang="en-US" dirty="0" smtClean="0"/>
              <a:t>などが付いている。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・ラックマウントサーバ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78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・ブレードサーバは筐体に差して使う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・省スペース、エネルギー効率も良い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・ただしスペック的にはそれほど高くはない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BE79A-CCF6-4249-B583-4165A3BBCEF8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990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36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03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62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507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93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E4057"/>
                </a:solidFill>
              </a:defRPr>
            </a:lvl1pPr>
            <a:lvl2pPr>
              <a:defRPr>
                <a:solidFill>
                  <a:srgbClr val="3E4057"/>
                </a:solidFill>
              </a:defRPr>
            </a:lvl2pPr>
            <a:lvl3pPr>
              <a:defRPr>
                <a:solidFill>
                  <a:srgbClr val="3E4057"/>
                </a:solidFill>
              </a:defRPr>
            </a:lvl3pPr>
            <a:lvl4pPr>
              <a:defRPr>
                <a:solidFill>
                  <a:srgbClr val="3E4057"/>
                </a:solidFill>
              </a:defRPr>
            </a:lvl4pPr>
            <a:lvl5pPr>
              <a:defRPr>
                <a:solidFill>
                  <a:srgbClr val="3E4057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13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18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42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74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20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11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2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444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25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2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</a:t>
            </a:r>
          </a:p>
          <a:p>
            <a:r>
              <a:rPr kumimoji="1" lang="ja-JP" altLang="en-US" dirty="0" smtClean="0"/>
              <a:t>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99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B490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EF6E3"/>
                </a:solidFill>
              </a:defRPr>
            </a:lvl1pPr>
            <a:lvl2pPr>
              <a:defRPr>
                <a:solidFill>
                  <a:srgbClr val="FEF6E3"/>
                </a:solidFill>
              </a:defRPr>
            </a:lvl2pPr>
            <a:lvl3pPr>
              <a:defRPr>
                <a:solidFill>
                  <a:srgbClr val="FEF6E3"/>
                </a:solidFill>
              </a:defRPr>
            </a:lvl3pPr>
            <a:lvl4pPr>
              <a:defRPr>
                <a:solidFill>
                  <a:srgbClr val="FEF6E3"/>
                </a:solidFill>
              </a:defRPr>
            </a:lvl4pPr>
            <a:lvl5pPr>
              <a:defRPr>
                <a:solidFill>
                  <a:srgbClr val="FEF6E3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1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38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01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950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33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46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275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25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280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733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7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9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5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11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612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56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6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56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3E4057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E4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ははレベル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8784-5B0E-4B92-B3B5-33ACF578010C}" type="datetimeFigureOut">
              <a:rPr kumimoji="1" lang="ja-JP" altLang="en-US" smtClean="0"/>
              <a:t>2016/10/2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F2D1-65A3-45EE-8E20-32FB97FA5E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2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32B490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rgbClr val="FEF6E3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846640" cy="3672408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8000" dirty="0" smtClean="0"/>
              <a:t>モバイル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ja-JP" altLang="en-US" sz="8000" dirty="0" smtClean="0"/>
              <a:t>プログラミング</a:t>
            </a:r>
            <a:r>
              <a:rPr kumimoji="1" lang="en-US" altLang="ja-JP" sz="8000" dirty="0" smtClean="0"/>
              <a:t>2</a:t>
            </a:r>
            <a:endParaRPr kumimoji="1" lang="ja-JP" altLang="en-US" sz="3200" dirty="0">
              <a:solidFill>
                <a:srgbClr val="3E4057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71600" y="6402851"/>
            <a:ext cx="2304256" cy="36004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ja-JP" dirty="0" err="1" smtClean="0">
                <a:solidFill>
                  <a:srgbClr val="3E4057"/>
                </a:solidFill>
              </a:rPr>
              <a:t>M.Katsube</a:t>
            </a:r>
            <a:endParaRPr lang="en-US" altLang="ja-JP" dirty="0" smtClean="0">
              <a:solidFill>
                <a:srgbClr val="3E4057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13760" y="62195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00" dirty="0" smtClean="0"/>
              <a:t>2016/10/03</a:t>
            </a:r>
          </a:p>
          <a:p>
            <a:pPr algn="r"/>
            <a:r>
              <a:rPr kumimoji="1" lang="ja-JP" altLang="en-US" sz="1400" dirty="0" smtClean="0"/>
              <a:t>日本工学院八王子専門学校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42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午前</a:t>
            </a:r>
            <a:r>
              <a:rPr kumimoji="1" lang="ja-JP" altLang="en-US" sz="6000" dirty="0" smtClean="0"/>
              <a:t>の評価</a:t>
            </a:r>
            <a:endParaRPr kumimoji="1" lang="ja-JP" altLang="en-US" sz="6000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>
                <a:solidFill>
                  <a:srgbClr val="32B490"/>
                </a:solidFill>
              </a:rPr>
              <a:t>レポート</a:t>
            </a:r>
            <a:r>
              <a:rPr kumimoji="1" lang="ja-JP" altLang="en-US" sz="4000" dirty="0" smtClean="0"/>
              <a:t> </a:t>
            </a:r>
            <a:r>
              <a:rPr kumimoji="1" lang="en-US" altLang="ja-JP" sz="4000" dirty="0" smtClean="0"/>
              <a:t>(50%)</a:t>
            </a:r>
          </a:p>
          <a:p>
            <a:pPr lvl="1"/>
            <a:r>
              <a:rPr lang="en-US" altLang="ja-JP" sz="3200" dirty="0" smtClean="0"/>
              <a:t>11</a:t>
            </a:r>
            <a:r>
              <a:rPr lang="ja-JP" altLang="en-US" sz="3200" dirty="0" smtClean="0"/>
              <a:t>月後半～</a:t>
            </a:r>
            <a:r>
              <a:rPr lang="en-US" altLang="ja-JP" sz="3200" dirty="0" smtClean="0"/>
              <a:t>12</a:t>
            </a:r>
            <a:r>
              <a:rPr lang="ja-JP" altLang="en-US" sz="3200" dirty="0" smtClean="0"/>
              <a:t>月前半ごろ実施</a:t>
            </a:r>
            <a:endParaRPr lang="en-US" altLang="ja-JP" sz="3200" dirty="0" smtClean="0"/>
          </a:p>
          <a:p>
            <a:pPr lvl="1"/>
            <a:r>
              <a:rPr kumimoji="1" lang="ja-JP" altLang="en-US" sz="3200" dirty="0" smtClean="0"/>
              <a:t>冬休みまでに提出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endParaRPr kumimoji="1" lang="en-US" altLang="ja-JP" sz="3200" dirty="0" smtClean="0"/>
          </a:p>
          <a:p>
            <a:r>
              <a:rPr kumimoji="1" lang="ja-JP" altLang="en-US" sz="4000" dirty="0" smtClean="0">
                <a:solidFill>
                  <a:srgbClr val="32B490"/>
                </a:solidFill>
              </a:rPr>
              <a:t>定期試験 </a:t>
            </a:r>
            <a:r>
              <a:rPr kumimoji="1" lang="en-US" altLang="ja-JP" sz="4000" dirty="0" smtClean="0"/>
              <a:t>(50%)</a:t>
            </a:r>
          </a:p>
          <a:p>
            <a:pPr lvl="1"/>
            <a:r>
              <a:rPr lang="ja-JP" altLang="en-US" sz="3200" dirty="0"/>
              <a:t>授業</a:t>
            </a:r>
            <a:r>
              <a:rPr lang="ja-JP" altLang="en-US" sz="3200" dirty="0" smtClean="0"/>
              <a:t>に</a:t>
            </a:r>
            <a:r>
              <a:rPr lang="ja-JP" altLang="en-US" sz="3200" dirty="0"/>
              <a:t>出て</a:t>
            </a:r>
            <a:r>
              <a:rPr lang="ja-JP" altLang="en-US" sz="3200" dirty="0" smtClean="0"/>
              <a:t>いれば解ける難易度。ヌルゲーです。</a:t>
            </a:r>
            <a:endParaRPr kumimoji="1" lang="en-US" altLang="ja-JP" sz="3200" dirty="0" smtClean="0"/>
          </a:p>
          <a:p>
            <a:pPr lvl="1"/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308026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/>
              <a:t>午後</a:t>
            </a:r>
            <a:r>
              <a:rPr kumimoji="1" lang="ja-JP" altLang="en-US" sz="6000" dirty="0" smtClean="0"/>
              <a:t>の評価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>
                <a:solidFill>
                  <a:srgbClr val="32B490"/>
                </a:solidFill>
              </a:rPr>
              <a:t>チャット</a:t>
            </a:r>
            <a:r>
              <a:rPr kumimoji="1" lang="ja-JP" altLang="en-US" sz="4000" dirty="0" smtClean="0"/>
              <a:t> </a:t>
            </a:r>
            <a:r>
              <a:rPr kumimoji="1" lang="en-US" altLang="ja-JP" sz="4000" dirty="0" smtClean="0"/>
              <a:t>(50%)</a:t>
            </a:r>
          </a:p>
          <a:p>
            <a:pPr lvl="1"/>
            <a:r>
              <a:rPr lang="ja-JP" altLang="en-US" sz="3200" dirty="0" smtClean="0"/>
              <a:t>要件を満たしていれば満点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en-US" altLang="ja-JP" sz="3600" dirty="0" smtClean="0"/>
          </a:p>
          <a:p>
            <a:r>
              <a:rPr lang="ja-JP" altLang="en-US" sz="4000" dirty="0" smtClean="0">
                <a:solidFill>
                  <a:srgbClr val="32B490"/>
                </a:solidFill>
              </a:rPr>
              <a:t>オンライン対戦 </a:t>
            </a:r>
            <a:r>
              <a:rPr lang="en-US" altLang="ja-JP" sz="4000" dirty="0" smtClean="0"/>
              <a:t>(50%)</a:t>
            </a:r>
          </a:p>
          <a:p>
            <a:pPr lvl="1"/>
            <a:r>
              <a:rPr lang="ja-JP" altLang="en-US" sz="3200" dirty="0"/>
              <a:t>要件</a:t>
            </a:r>
            <a:r>
              <a:rPr lang="ja-JP" altLang="en-US" sz="3200" dirty="0" smtClean="0"/>
              <a:t>を</a:t>
            </a:r>
            <a:r>
              <a:rPr lang="ja-JP" altLang="en-US" sz="3200" dirty="0"/>
              <a:t>満たして</a:t>
            </a:r>
            <a:r>
              <a:rPr lang="ja-JP" altLang="en-US" sz="3200" dirty="0" smtClean="0"/>
              <a:t>いる、チームへ貢献していれば満点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530192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755576" y="54868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ja-JP" sz="6000" dirty="0" smtClean="0"/>
              <a:t>GitHub</a:t>
            </a:r>
            <a:r>
              <a:rPr lang="ja-JP" altLang="en-US" sz="6000" dirty="0" smtClean="0"/>
              <a:t>をチェック</a:t>
            </a:r>
            <a:endParaRPr kumimoji="1" lang="ja-JP" altLang="en-US" sz="6000" dirty="0"/>
          </a:p>
        </p:txBody>
      </p:sp>
      <p:pic>
        <p:nvPicPr>
          <p:cNvPr id="1026" name="Picture 2" descr="C:\Users\katsube\Desktop\How people build software · 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5904656" cy="39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932040" y="6401147"/>
            <a:ext cx="4032448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※URL</a:t>
            </a:r>
            <a:r>
              <a:rPr lang="ja-JP" altLang="en-US" sz="2400" dirty="0" smtClean="0"/>
              <a:t>はシラバスを参照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305911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>
                <a:solidFill>
                  <a:srgbClr val="FF0000"/>
                </a:solidFill>
              </a:rPr>
              <a:t>ゲーム開発</a:t>
            </a:r>
            <a:r>
              <a:rPr kumimoji="1" lang="ja-JP" altLang="en-US" sz="9600" dirty="0" smtClean="0"/>
              <a:t>に</a:t>
            </a:r>
            <a:r>
              <a:rPr kumimoji="1" lang="en-US" altLang="ja-JP" sz="9600" dirty="0" smtClean="0"/>
              <a:t/>
            </a:r>
            <a:br>
              <a:rPr kumimoji="1" lang="en-US" altLang="ja-JP" sz="9600" dirty="0" smtClean="0"/>
            </a:br>
            <a:r>
              <a:rPr kumimoji="1" lang="ja-JP" altLang="en-US" sz="9600" dirty="0" smtClean="0"/>
              <a:t>おける</a:t>
            </a:r>
            <a:r>
              <a:rPr kumimoji="1" lang="en-US" altLang="ja-JP" sz="9600" dirty="0" smtClean="0"/>
              <a:t/>
            </a:r>
            <a:br>
              <a:rPr kumimoji="1" lang="en-US" altLang="ja-JP" sz="9600" dirty="0" smtClean="0"/>
            </a:br>
            <a:r>
              <a:rPr kumimoji="1" lang="ja-JP" altLang="en-US" sz="9600" dirty="0" smtClean="0">
                <a:solidFill>
                  <a:srgbClr val="FF0000"/>
                </a:solidFill>
              </a:rPr>
              <a:t>サーバ</a:t>
            </a:r>
            <a:r>
              <a:rPr kumimoji="1" lang="ja-JP" altLang="en-US" sz="9600" dirty="0" smtClean="0"/>
              <a:t>の役割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632030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そもそも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kumimoji="1" lang="ja-JP" altLang="en-US" sz="8800" dirty="0" smtClean="0">
                <a:solidFill>
                  <a:srgbClr val="FF0000"/>
                </a:solidFill>
              </a:rPr>
              <a:t>サーバ</a:t>
            </a:r>
            <a:r>
              <a:rPr kumimoji="1" lang="ja-JP" altLang="en-US" sz="8800" dirty="0" smtClean="0"/>
              <a:t>って何？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20083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さん</a:t>
            </a:r>
            <a:r>
              <a:rPr kumimoji="1" lang="ja-JP" altLang="en-US" dirty="0" smtClean="0">
                <a:solidFill>
                  <a:srgbClr val="3E4057"/>
                </a:solidFill>
              </a:rPr>
              <a:t>と</a:t>
            </a:r>
            <a:r>
              <a:rPr kumimoji="1" lang="en-US" altLang="ja-JP" dirty="0" smtClean="0">
                <a:solidFill>
                  <a:srgbClr val="FF0000"/>
                </a:solidFill>
              </a:rPr>
              <a:t>B</a:t>
            </a:r>
            <a:r>
              <a:rPr kumimoji="1" lang="ja-JP" altLang="en-US" dirty="0" err="1" smtClean="0">
                <a:solidFill>
                  <a:srgbClr val="FF0000"/>
                </a:solidFill>
              </a:rPr>
              <a:t>さん</a:t>
            </a:r>
            <a:r>
              <a:rPr kumimoji="1" lang="ja-JP" altLang="en-US" dirty="0" err="1" smtClean="0">
                <a:solidFill>
                  <a:srgbClr val="3E4057"/>
                </a:solidFill>
              </a:rPr>
              <a:t>が</a:t>
            </a:r>
            <a:r>
              <a:rPr kumimoji="1" lang="ja-JP" altLang="en-US" dirty="0" smtClean="0">
                <a:solidFill>
                  <a:srgbClr val="3E4057"/>
                </a:solidFill>
              </a:rPr>
              <a:t>データを交換するにはどうすれば良いだろう？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AutoShape 4" descr="避妊手術された野良猫のイラスト（オス）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9223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6500" y="2835424"/>
            <a:ext cx="281902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katsube\Desktop\猫   かわいいフリー素材集 いらすとや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4"/>
          <a:stretch/>
        </p:blipFill>
        <p:spPr bwMode="auto">
          <a:xfrm>
            <a:off x="6066134" y="2886874"/>
            <a:ext cx="2592288" cy="270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上下矢印 3"/>
          <p:cNvSpPr/>
          <p:nvPr/>
        </p:nvSpPr>
        <p:spPr>
          <a:xfrm rot="5400000">
            <a:off x="3833911" y="2622079"/>
            <a:ext cx="1512168" cy="350552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41958" y="5609778"/>
            <a:ext cx="100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3E4057"/>
                </a:solidFill>
              </a:rPr>
              <a:t>A</a:t>
            </a:r>
            <a:r>
              <a:rPr lang="ja-JP" altLang="en-US" dirty="0" smtClean="0">
                <a:solidFill>
                  <a:srgbClr val="3E4057"/>
                </a:solidFill>
              </a:rPr>
              <a:t>にゃん</a:t>
            </a:r>
            <a:endParaRPr lang="ja-JP" altLang="en-US" dirty="0">
              <a:solidFill>
                <a:srgbClr val="3E4057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48264" y="5616713"/>
            <a:ext cx="100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3E4057"/>
                </a:solidFill>
              </a:rPr>
              <a:t>B</a:t>
            </a:r>
            <a:r>
              <a:rPr lang="ja-JP" altLang="en-US" dirty="0" smtClean="0">
                <a:solidFill>
                  <a:srgbClr val="3E4057"/>
                </a:solidFill>
              </a:rPr>
              <a:t>にゃん</a:t>
            </a:r>
            <a:endParaRPr lang="ja-JP" altLang="en-US" dirty="0">
              <a:solidFill>
                <a:srgbClr val="3E4057"/>
              </a:solidFill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3" b="15122"/>
          <a:stretch/>
        </p:blipFill>
        <p:spPr bwMode="auto">
          <a:xfrm>
            <a:off x="3739460" y="2429790"/>
            <a:ext cx="1701069" cy="11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数百万人</a:t>
            </a:r>
            <a:r>
              <a:rPr kumimoji="1" lang="ja-JP" altLang="en-US" dirty="0" smtClean="0">
                <a:solidFill>
                  <a:srgbClr val="3E4057"/>
                </a:solidFill>
              </a:rPr>
              <a:t>が一度にデータを交換するにはどうすれば良いだろう？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AutoShape 4" descr="避妊手術された野良猫のイラスト（オス）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86" y="1721371"/>
            <a:ext cx="6186264" cy="411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2267744" y="6021288"/>
            <a:ext cx="4423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http://gigazine.net/news/20070129_lan/</a:t>
            </a:r>
            <a:endParaRPr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3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>
                <a:solidFill>
                  <a:srgbClr val="3E4057"/>
                </a:solidFill>
              </a:rPr>
              <a:t>端末通しが通信し合うと</a:t>
            </a:r>
            <a:r>
              <a:rPr lang="en-US" altLang="ja-JP" dirty="0" smtClean="0">
                <a:solidFill>
                  <a:srgbClr val="3E4057"/>
                </a:solidFill>
              </a:rPr>
              <a:t/>
            </a:r>
            <a:br>
              <a:rPr lang="en-US" altLang="ja-JP" dirty="0" smtClean="0">
                <a:solidFill>
                  <a:srgbClr val="3E4057"/>
                </a:solidFill>
              </a:rPr>
            </a:br>
            <a:r>
              <a:rPr lang="ja-JP" altLang="en-US" dirty="0" smtClean="0">
                <a:solidFill>
                  <a:srgbClr val="3E4057"/>
                </a:solidFill>
              </a:rPr>
              <a:t>大変なことになる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4" name="AutoShape 2" descr="https://www.sakura.ad.jp/corporate/corp/images/datacenter/img_datacenter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346970" y="1545503"/>
            <a:ext cx="4104456" cy="425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1570906" y="5877272"/>
            <a:ext cx="62392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kumimoji="1" lang="ja-JP" altLang="en-US" sz="28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台だと最低でも</a:t>
            </a:r>
            <a:r>
              <a:rPr lang="en-US" altLang="ja-JP" sz="28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r>
              <a:rPr lang="ja-JP" altLang="en-US" sz="28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回の通信が必要。</a:t>
            </a:r>
            <a:endParaRPr lang="en-US" altLang="ja-JP" sz="28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28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r>
              <a:rPr kumimoji="1" lang="ja-JP" altLang="en-US" sz="2800" dirty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万</a:t>
            </a:r>
            <a:r>
              <a:rPr kumimoji="1" lang="ja-JP" altLang="en-US" sz="28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台</a:t>
            </a:r>
            <a:r>
              <a:rPr kumimoji="1" lang="ja-JP" altLang="en-US" sz="2800" dirty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だ</a:t>
            </a:r>
            <a:r>
              <a:rPr kumimoji="1" lang="ja-JP" altLang="en-US" sz="28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en-US" altLang="ja-JP" sz="28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…</a:t>
            </a:r>
            <a:r>
              <a:rPr lang="ja-JP" altLang="en-US" sz="28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？</a:t>
            </a:r>
            <a:endParaRPr kumimoji="1" lang="en-US" altLang="ja-JP" sz="28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311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そんな時に使うのがサーバ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AutoShape 4" descr="避妊手術された野良猫のイラスト（オス）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1266" name="Picture 2" descr="C:\Users\katsube\Desktop\computer_server_based.png  450×407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40768"/>
            <a:ext cx="5904656" cy="51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05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サーバとは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sz="4400" dirty="0" smtClean="0">
                <a:solidFill>
                  <a:srgbClr val="FEF6E3"/>
                </a:solidFill>
              </a:rPr>
              <a:t>24</a:t>
            </a:r>
            <a:r>
              <a:rPr kumimoji="1" lang="ja-JP" altLang="en-US" sz="4400" dirty="0" smtClean="0">
                <a:solidFill>
                  <a:srgbClr val="FEF6E3"/>
                </a:solidFill>
              </a:rPr>
              <a:t>時間／</a:t>
            </a:r>
            <a:r>
              <a:rPr kumimoji="1" lang="en-US" altLang="ja-JP" sz="4400" dirty="0" smtClean="0">
                <a:solidFill>
                  <a:srgbClr val="FEF6E3"/>
                </a:solidFill>
              </a:rPr>
              <a:t>365</a:t>
            </a:r>
            <a:r>
              <a:rPr kumimoji="1" lang="ja-JP" altLang="en-US" sz="4400" dirty="0" smtClean="0">
                <a:solidFill>
                  <a:srgbClr val="FEF6E3"/>
                </a:solidFill>
              </a:rPr>
              <a:t>日</a:t>
            </a:r>
            <a:endParaRPr kumimoji="1" lang="en-US" altLang="ja-JP" sz="4400" dirty="0" smtClean="0">
              <a:solidFill>
                <a:srgbClr val="FEF6E3"/>
              </a:solidFill>
            </a:endParaRPr>
          </a:p>
          <a:p>
            <a:pPr lvl="1"/>
            <a:r>
              <a:rPr lang="ja-JP" altLang="en-US" sz="4000" dirty="0">
                <a:solidFill>
                  <a:srgbClr val="FEF6E3"/>
                </a:solidFill>
              </a:rPr>
              <a:t>稼働</a:t>
            </a:r>
            <a:r>
              <a:rPr kumimoji="1" lang="ja-JP" altLang="en-US" sz="4000" dirty="0" smtClean="0">
                <a:solidFill>
                  <a:srgbClr val="FEF6E3"/>
                </a:solidFill>
              </a:rPr>
              <a:t>している</a:t>
            </a:r>
            <a:endParaRPr lang="en-US" altLang="ja-JP" sz="4000" dirty="0">
              <a:solidFill>
                <a:srgbClr val="FEF6E3"/>
              </a:solidFill>
            </a:endParaRPr>
          </a:p>
          <a:p>
            <a:pPr lvl="1"/>
            <a:r>
              <a:rPr kumimoji="1" lang="ja-JP" altLang="en-US" sz="4000" dirty="0" smtClean="0">
                <a:solidFill>
                  <a:srgbClr val="FEF6E3"/>
                </a:solidFill>
              </a:rPr>
              <a:t>ネットワークに接続</a:t>
            </a:r>
            <a:r>
              <a:rPr kumimoji="1" lang="en-US" altLang="ja-JP" sz="4000" dirty="0" smtClean="0">
                <a:solidFill>
                  <a:srgbClr val="FEF6E3"/>
                </a:solidFill>
              </a:rPr>
              <a:t/>
            </a:r>
            <a:br>
              <a:rPr kumimoji="1" lang="en-US" altLang="ja-JP" sz="4000" dirty="0" smtClean="0">
                <a:solidFill>
                  <a:srgbClr val="FEF6E3"/>
                </a:solidFill>
              </a:rPr>
            </a:br>
            <a:endParaRPr kumimoji="1" lang="en-US" altLang="ja-JP" sz="4000" dirty="0" smtClean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データを保存、配信</a:t>
            </a:r>
            <a:endParaRPr lang="en-US" altLang="ja-JP" sz="4800" dirty="0" smtClean="0">
              <a:solidFill>
                <a:srgbClr val="FEF6E3"/>
              </a:solidFill>
            </a:endParaRPr>
          </a:p>
          <a:p>
            <a:endParaRPr kumimoji="1" lang="en-US" altLang="ja-JP" sz="4800" dirty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たくさんの人が利用</a:t>
            </a:r>
            <a:endParaRPr kumimoji="1" lang="ja-JP" altLang="en-US" sz="4800" dirty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89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56" y="980728"/>
            <a:ext cx="8576953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83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サーバ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7174" name="Picture 6" descr="「サーバ　デル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3548954" cy="47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323528" y="6097762"/>
            <a:ext cx="6902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</a:t>
            </a:r>
            <a:r>
              <a:rPr lang="en-US" altLang="ja-JP" dirty="0" smtClean="0">
                <a:solidFill>
                  <a:srgbClr val="3E4057"/>
                </a:solidFill>
              </a:rPr>
              <a:t>pc.watch.impress.co.jp/docs/2006/0907/dell.htm</a:t>
            </a:r>
          </a:p>
          <a:p>
            <a:r>
              <a:rPr lang="en-US" altLang="ja-JP" dirty="0">
                <a:solidFill>
                  <a:srgbClr val="3E4057"/>
                </a:solidFill>
              </a:rPr>
              <a:t>http://www.dell.com/jp/business/p/poweredge-r410/pd</a:t>
            </a:r>
            <a:endParaRPr lang="ja-JP" altLang="en-US" dirty="0">
              <a:solidFill>
                <a:srgbClr val="3E4057"/>
              </a:solidFill>
            </a:endParaRPr>
          </a:p>
        </p:txBody>
      </p:sp>
      <p:pic>
        <p:nvPicPr>
          <p:cNvPr id="7176" name="Picture 8" descr="http://i.dell.com/das/xa.ashx/global-site-design%20WEB/e65f77d4-65ff-4e6e-5437-922a307009f7/1/OriginalPng?id=Dell/Product_Images/Dell_Enterprise_Products/Enterprise_Systems/PowerEdge/PowerEdge_R410/hero/server-poweredge-r410-front-hero-504x3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45307"/>
            <a:ext cx="48006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4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サーバ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AutoShape 4" descr="https://upload.wikimedia.org/wikipedia/commons/thumb/7/7c/IBM_bladecenter_%28front%29.jpg/1024px-IBM_bladecenter_%28front%2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88740"/>
            <a:ext cx="705678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259632" y="6444044"/>
            <a:ext cx="690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https://commons.wikimedia.org/wiki/File:IBM_bladecenter_(front).jpg</a:t>
            </a:r>
            <a:endParaRPr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0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データセンター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2050" name="Picture 2" descr="inside-facebook-data-center-lulea-sweden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768752" cy="45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037878" y="6058781"/>
            <a:ext cx="690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http://www.bytez.nl/neem-ene-kijkje-in-het-datacenter-van-facebook/</a:t>
            </a:r>
            <a:endParaRPr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9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データセンター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3074" name="Picture 2" descr="http://www.bytez.nl/wp-content/uploads/2013/06/inside-facebook-data-center-lulea-sweden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37384"/>
            <a:ext cx="7241876" cy="48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1184908" y="6165304"/>
            <a:ext cx="684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http://www.bytez.nl/neem-ene-kijkje-in-het-datacenter-van-facebook/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8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データセンター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84908" y="6165304"/>
            <a:ext cx="684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http://www.bytez.nl/neem-ene-kijkje-in-het-datacenter-van-facebook/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4098" name="Picture 2" descr="inside-facebook-data-center-lulea-sweden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13495"/>
            <a:ext cx="7128792" cy="475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64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データセンター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63688" y="4941168"/>
            <a:ext cx="566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https://www.sakura.ad.jp/corporate/corp/datacenter.html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4" name="AutoShape 2" descr="https://www.sakura.ad.jp/corporate/corp/images/datacenter/img_datacenter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916832"/>
            <a:ext cx="8523037" cy="292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812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lang="ja-JP" altLang="en-US" sz="8800" dirty="0" smtClean="0">
                <a:solidFill>
                  <a:srgbClr val="FF0000"/>
                </a:solidFill>
              </a:rPr>
              <a:t>ゲーム</a:t>
            </a:r>
            <a:r>
              <a:rPr lang="ja-JP" altLang="en-US" sz="8800" dirty="0" smtClean="0"/>
              <a:t>での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kumimoji="1" lang="ja-JP" altLang="en-US" sz="8800" dirty="0" smtClean="0">
                <a:solidFill>
                  <a:srgbClr val="FF0000"/>
                </a:solidFill>
              </a:rPr>
              <a:t>サーバ</a:t>
            </a:r>
            <a:r>
              <a:rPr lang="ja-JP" altLang="en-US" sz="8800" dirty="0" smtClean="0"/>
              <a:t>利用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438464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最近のサーバ・クライアント方式のゲーム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4" name="AutoShape 2" descr="https://www.sakura.ad.jp/corporate/corp/images/datacenter/img_datacenter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" name="Picture 384" descr="ICON_Server_Rack_Q3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1504" y="1727534"/>
            <a:ext cx="2177111" cy="17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1268760"/>
            <a:ext cx="1152128" cy="22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上下矢印 7"/>
          <p:cNvSpPr/>
          <p:nvPr/>
        </p:nvSpPr>
        <p:spPr>
          <a:xfrm rot="5400000">
            <a:off x="3952788" y="799780"/>
            <a:ext cx="937443" cy="32994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27584" y="4114815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サーバに置くのは以下のようなデータ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sz="3200" dirty="0" smtClean="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更新</a:t>
            </a: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」がある </a:t>
            </a: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運営理由</a:t>
            </a: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en-US" altLang="ja-JP" sz="3200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sz="3200" dirty="0" smtClean="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秘匿性</a:t>
            </a: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」がある（ゲーム的に）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sz="3200" dirty="0" smtClean="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ユーザー</a:t>
            </a:r>
            <a:r>
              <a:rPr lang="ja-JP" altLang="en-US" sz="3200" dirty="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</a:t>
            </a: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」の保存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sz="3200" dirty="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巨大</a:t>
            </a: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」なアセット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96286" y="33128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サーバ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43608" y="341970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クライアント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70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リアルタイム通信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4" name="AutoShape 2" descr="https://www.sakura.ad.jp/corporate/corp/images/datacenter/img_datacenter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547664" y="6021288"/>
            <a:ext cx="616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http://jp.finalfantasyxiv.com/heavensward/#system__workshop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15362" name="Picture 2" descr="http://img.finalfantasyxiv.com/lds/promo/pc/global/images/special/3_0_Heavensward/screenshot/201505/ss_034.png?13f3238v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5" y="1340768"/>
            <a:ext cx="81248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7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リアルタイム通信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4" name="AutoShape 2" descr="https://www.sakura.ad.jp/corporate/corp/images/datacenter/img_datacenter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2290" name="Picture 2" descr="http://img.finalfantasyxiv.com/lds/promo/pc/global/images/special/3_0_Heavensward/screenshot/201505/ss_021.png?35330d4v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0" y="1322859"/>
            <a:ext cx="81248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1547664" y="6021288"/>
            <a:ext cx="616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http://jp.finalfantasyxiv.com/heavensward/#system__workshop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8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683568" y="2088684"/>
            <a:ext cx="799288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1500" dirty="0" smtClean="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勝部 麻季人</a:t>
            </a:r>
            <a:endParaRPr lang="ja-JP" altLang="en-US" sz="11500" dirty="0">
              <a:solidFill>
                <a:srgbClr val="32B49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691680" y="1503909"/>
            <a:ext cx="2232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0" dirty="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かつべ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572000" y="1508498"/>
            <a:ext cx="2232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4000" dirty="0" smtClean="0">
                <a:solidFill>
                  <a:srgbClr val="32B49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まきと</a:t>
            </a:r>
            <a:endParaRPr lang="ja-JP" altLang="en-US" sz="4000" dirty="0">
              <a:solidFill>
                <a:srgbClr val="32B49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96924" y="4071342"/>
            <a:ext cx="75635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島根県出身</a:t>
            </a:r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。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元々エンジニア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プログラマー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。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最近はスマホ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ゲームのディレクションや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PM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稼業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でご飯を食べています。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22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リアルタイム通信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4" name="AutoShape 2" descr="https://www.sakura.ad.jp/corporate/corp/images/datacenter/img_datacenter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419660" y="6205954"/>
            <a:ext cx="628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</a:rPr>
              <a:t>http://colopl.co.jp/products/networkgame/shironekoproject.php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pic>
        <p:nvPicPr>
          <p:cNvPr id="16386" name="Picture 2" descr="白猫プロジェク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87" y="1124744"/>
            <a:ext cx="59055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「白猫 同時プレイ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283" y="3138214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935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3E4057"/>
                </a:solidFill>
              </a:rPr>
              <a:t>リアルタイム通信</a:t>
            </a:r>
            <a:endParaRPr kumimoji="1" lang="ja-JP" altLang="en-US" dirty="0">
              <a:solidFill>
                <a:srgbClr val="3E4057"/>
              </a:solidFill>
            </a:endParaRPr>
          </a:p>
        </p:txBody>
      </p:sp>
      <p:sp>
        <p:nvSpPr>
          <p:cNvPr id="4" name="AutoShape 2" descr="https://www.sakura.ad.jp/corporate/corp/images/datacenter/img_datacenter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" name="Picture 384" descr="ICON_Server_Rack_Q3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4407" y="1514560"/>
            <a:ext cx="2177111" cy="17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8103" y="3854921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9313" y="4414167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92957" y="4679095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4218" y="4745472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0192" y="4023903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4687" y="3097993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12360" y="2072294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6735" y="2996559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Left-Right Arrow 51"/>
          <p:cNvSpPr/>
          <p:nvPr/>
        </p:nvSpPr>
        <p:spPr bwMode="auto">
          <a:xfrm rot="20139213">
            <a:off x="1528184" y="2818567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0" name="Left-Right Arrow 51"/>
          <p:cNvSpPr/>
          <p:nvPr/>
        </p:nvSpPr>
        <p:spPr bwMode="auto">
          <a:xfrm rot="18901087">
            <a:off x="1979303" y="3275251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1" name="Left-Right Arrow 51"/>
          <p:cNvSpPr/>
          <p:nvPr/>
        </p:nvSpPr>
        <p:spPr bwMode="auto">
          <a:xfrm rot="17914975">
            <a:off x="2497845" y="3771948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2" name="Left-Right Arrow 51"/>
          <p:cNvSpPr/>
          <p:nvPr/>
        </p:nvSpPr>
        <p:spPr bwMode="auto">
          <a:xfrm rot="16435103">
            <a:off x="3298387" y="3991492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3" name="Left-Right Arrow 51"/>
          <p:cNvSpPr/>
          <p:nvPr/>
        </p:nvSpPr>
        <p:spPr bwMode="auto">
          <a:xfrm rot="14988070">
            <a:off x="4555058" y="3904218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4" name="Left-Right Arrow 51"/>
          <p:cNvSpPr/>
          <p:nvPr/>
        </p:nvSpPr>
        <p:spPr bwMode="auto">
          <a:xfrm rot="14431175">
            <a:off x="5138263" y="3456407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5" name="Left-Right Arrow 51"/>
          <p:cNvSpPr/>
          <p:nvPr/>
        </p:nvSpPr>
        <p:spPr bwMode="auto">
          <a:xfrm rot="13248199">
            <a:off x="5706715" y="2868551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6" name="Left-Right Arrow 51"/>
          <p:cNvSpPr/>
          <p:nvPr/>
        </p:nvSpPr>
        <p:spPr bwMode="auto">
          <a:xfrm rot="12279560">
            <a:off x="6095803" y="2163179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27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117" y="2009879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Left-Right Arrow 51"/>
          <p:cNvSpPr/>
          <p:nvPr/>
        </p:nvSpPr>
        <p:spPr bwMode="auto">
          <a:xfrm rot="20837068">
            <a:off x="1190111" y="2149837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30" name="Picture 32" descr="ICON_PDA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3853" y="4879120"/>
            <a:ext cx="7072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Left-Right Arrow 51"/>
          <p:cNvSpPr/>
          <p:nvPr/>
        </p:nvSpPr>
        <p:spPr bwMode="auto">
          <a:xfrm rot="15540431">
            <a:off x="3955617" y="3991492"/>
            <a:ext cx="1897063" cy="609600"/>
          </a:xfrm>
          <a:prstGeom prst="leftRightArrow">
            <a:avLst/>
          </a:prstGeom>
          <a:gradFill>
            <a:gsLst>
              <a:gs pos="0">
                <a:srgbClr val="0A59D6"/>
              </a:gs>
              <a:gs pos="100000">
                <a:srgbClr val="1799EC"/>
              </a:gs>
            </a:gsLst>
          </a:gradFill>
          <a:ln>
            <a:solidFill>
              <a:srgbClr val="0070C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12700" h="12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l"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63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Linux</a:t>
            </a:r>
            <a:r>
              <a:rPr kumimoji="1" lang="ja-JP" altLang="en-US" sz="8800" dirty="0" smtClean="0"/>
              <a:t>基礎</a:t>
            </a:r>
            <a:r>
              <a:rPr kumimoji="1" lang="en-US" altLang="ja-JP" sz="8800" dirty="0" smtClean="0"/>
              <a:t/>
            </a:r>
            <a:br>
              <a:rPr kumimoji="1" lang="en-US" altLang="ja-JP" sz="8800" dirty="0" smtClean="0"/>
            </a:br>
            <a:r>
              <a:rPr lang="ja-JP" altLang="en-US" sz="5400" dirty="0" smtClean="0"/>
              <a:t>その</a:t>
            </a:r>
            <a:r>
              <a:rPr lang="en-US" altLang="ja-JP" sz="5400" dirty="0" smtClean="0"/>
              <a:t>1</a:t>
            </a:r>
            <a:endParaRPr kumimoji="1" lang="ja-JP" altLang="en-US" sz="88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645024"/>
            <a:ext cx="21431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87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サーバ</a:t>
            </a:r>
            <a:r>
              <a:rPr lang="ja-JP" altLang="en-US" dirty="0" smtClean="0"/>
              <a:t>の中身（ハード）</a:t>
            </a:r>
            <a:endParaRPr kumimoji="1" lang="ja-JP" altLang="en-US" dirty="0"/>
          </a:p>
        </p:txBody>
      </p:sp>
      <p:pic>
        <p:nvPicPr>
          <p:cNvPr id="4" name="Picture 384" descr="ICON_Server_Rack_Q3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5816" y="1484784"/>
            <a:ext cx="292603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正方形/長方形 4"/>
          <p:cNvSpPr/>
          <p:nvPr/>
        </p:nvSpPr>
        <p:spPr>
          <a:xfrm>
            <a:off x="797496" y="358368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サーバの内部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CPU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メモリ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ハードディスク</a:t>
            </a: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(HDD)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電源ユニット</a:t>
            </a:r>
            <a:endParaRPr lang="en-US" altLang="ja-JP" sz="32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ネットワーク</a:t>
            </a:r>
            <a:r>
              <a:rPr lang="en-US" altLang="ja-JP" sz="32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I/F</a:t>
            </a:r>
          </a:p>
        </p:txBody>
      </p:sp>
    </p:spTree>
    <p:extLst>
      <p:ext uri="{BB962C8B-B14F-4D97-AF65-F5344CB8AC3E}">
        <p14:creationId xmlns:p14="http://schemas.microsoft.com/office/powerpoint/2010/main" val="832850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「パソコン」の中身（ソフト）</a:t>
            </a:r>
            <a:endParaRPr kumimoji="1" lang="ja-JP" altLang="en-US" dirty="0"/>
          </a:p>
        </p:txBody>
      </p:sp>
      <p:pic>
        <p:nvPicPr>
          <p:cNvPr id="14" name="Picture 4" descr="ICON_VirtTriangle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4168" y="4359622"/>
            <a:ext cx="335915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ICON_Server_flat_Q40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1243" y="5393085"/>
            <a:ext cx="1905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14"/>
          <p:cNvSpPr/>
          <p:nvPr/>
        </p:nvSpPr>
        <p:spPr bwMode="auto">
          <a:xfrm>
            <a:off x="1845643" y="3292326"/>
            <a:ext cx="5293964" cy="800100"/>
          </a:xfrm>
          <a:prstGeom prst="roundRect">
            <a:avLst/>
          </a:prstGeom>
          <a:gradFill>
            <a:gsLst>
              <a:gs pos="0">
                <a:srgbClr val="037BB1"/>
              </a:gs>
              <a:gs pos="83000">
                <a:srgbClr val="0383BD">
                  <a:alpha val="64000"/>
                </a:srgbClr>
              </a:gs>
            </a:gsLst>
          </a:gradFill>
          <a:ln w="127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  <a:r>
              <a:rPr lang="ja-JP" alt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Windows, Mac</a:t>
            </a:r>
            <a:r>
              <a:rPr lang="ja-JP" alt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lang="en-US" sz="36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Rounded Rectangle 32"/>
          <p:cNvSpPr>
            <a:spLocks noChangeArrowheads="1"/>
          </p:cNvSpPr>
          <p:nvPr/>
        </p:nvSpPr>
        <p:spPr bwMode="auto">
          <a:xfrm>
            <a:off x="1822797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ブラウザや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ワード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Rounded Rectangle 32"/>
          <p:cNvSpPr>
            <a:spLocks noChangeArrowheads="1"/>
          </p:cNvSpPr>
          <p:nvPr/>
        </p:nvSpPr>
        <p:spPr bwMode="auto">
          <a:xfrm>
            <a:off x="4551114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3714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「サーバ」</a:t>
            </a:r>
            <a:r>
              <a:rPr lang="ja-JP" altLang="en-US" dirty="0" smtClean="0"/>
              <a:t>の中身（ソフト）</a:t>
            </a:r>
            <a:endParaRPr kumimoji="1" lang="ja-JP" altLang="en-US" dirty="0"/>
          </a:p>
        </p:txBody>
      </p:sp>
      <p:pic>
        <p:nvPicPr>
          <p:cNvPr id="14" name="Picture 4" descr="ICON_VirtTriangle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4168" y="4359622"/>
            <a:ext cx="335915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ICON_Server_flat_Q40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98614" y="5393084"/>
            <a:ext cx="1905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14"/>
          <p:cNvSpPr/>
          <p:nvPr/>
        </p:nvSpPr>
        <p:spPr bwMode="auto">
          <a:xfrm>
            <a:off x="1845643" y="3292326"/>
            <a:ext cx="5293964" cy="800100"/>
          </a:xfrm>
          <a:prstGeom prst="roundRect">
            <a:avLst/>
          </a:prstGeom>
          <a:gradFill>
            <a:gsLst>
              <a:gs pos="0">
                <a:srgbClr val="037BB1"/>
              </a:gs>
              <a:gs pos="83000">
                <a:srgbClr val="0383BD">
                  <a:alpha val="64000"/>
                </a:srgbClr>
              </a:gs>
            </a:gsLst>
          </a:gradFill>
          <a:ln w="127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</a:p>
        </p:txBody>
      </p:sp>
      <p:sp>
        <p:nvSpPr>
          <p:cNvPr id="24" name="Rounded Rectangle 32"/>
          <p:cNvSpPr>
            <a:spLocks noChangeArrowheads="1"/>
          </p:cNvSpPr>
          <p:nvPr/>
        </p:nvSpPr>
        <p:spPr bwMode="auto">
          <a:xfrm>
            <a:off x="1822798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サーバ用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Rounded Rectangle 32"/>
          <p:cNvSpPr>
            <a:spLocks noChangeArrowheads="1"/>
          </p:cNvSpPr>
          <p:nvPr/>
        </p:nvSpPr>
        <p:spPr bwMode="auto">
          <a:xfrm>
            <a:off x="4551114" y="1741687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</a:t>
            </a:r>
            <a:endParaRPr lang="en-US" altLang="ja-JP" sz="32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3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848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3600" dirty="0" smtClean="0"/>
              <a:t>サーバの</a:t>
            </a:r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として使われる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lang="en-US" altLang="ja-JP" sz="7200" dirty="0" smtClean="0"/>
              <a:t>Linux</a:t>
            </a:r>
            <a:endParaRPr kumimoji="1" lang="ja-JP" altLang="en-US" sz="72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22288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3300733" y="2348880"/>
            <a:ext cx="5314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リーナスさんが作った</a:t>
            </a:r>
            <a:endParaRPr kumimoji="1" lang="en-US" altLang="ja-JP" sz="40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en-US" altLang="ja-JP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UNIX</a:t>
            </a:r>
            <a:r>
              <a:rPr kumimoji="1" lang="ja-JP" altLang="en-US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だから</a:t>
            </a:r>
            <a:endParaRPr kumimoji="1" lang="en-US" altLang="ja-JP" sz="40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『Linux』</a:t>
            </a:r>
            <a:endParaRPr kumimoji="1" lang="ja-JP" altLang="en-US" sz="4000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4113" y="52305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リーナス・トーバルズ氏</a:t>
            </a:r>
            <a:endParaRPr kumimoji="1" lang="ja-JP" altLang="en-US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05036" y="6303565"/>
            <a:ext cx="832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https://commons.wikimedia.org/wiki/File:Linus_Torvalds_(cropped).jpg</a:t>
            </a:r>
            <a:endParaRPr kumimoji="1" lang="ja-JP" altLang="en-US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8751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6000" dirty="0" smtClean="0"/>
              <a:t>Linux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3456384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>
                <a:solidFill>
                  <a:srgbClr val="FEF6E3"/>
                </a:solidFill>
              </a:rPr>
              <a:t>無料</a:t>
            </a:r>
            <a:endParaRPr kumimoji="1" lang="en-US" altLang="ja-JP" sz="4800" dirty="0" smtClean="0">
              <a:solidFill>
                <a:srgbClr val="FEF6E3"/>
              </a:solidFill>
            </a:endParaRPr>
          </a:p>
          <a:p>
            <a:r>
              <a:rPr lang="ja-JP" altLang="en-US" sz="4800" dirty="0" smtClean="0">
                <a:solidFill>
                  <a:srgbClr val="FEF6E3"/>
                </a:solidFill>
              </a:rPr>
              <a:t>オープンソース</a:t>
            </a:r>
            <a:endParaRPr lang="en-US" altLang="ja-JP" sz="4800" dirty="0" smtClean="0">
              <a:solidFill>
                <a:srgbClr val="FEF6E3"/>
              </a:solidFill>
            </a:endParaRPr>
          </a:p>
          <a:p>
            <a:r>
              <a:rPr kumimoji="1" lang="ja-JP" altLang="en-US" sz="4800" dirty="0">
                <a:solidFill>
                  <a:srgbClr val="FEF6E3"/>
                </a:solidFill>
              </a:rPr>
              <a:t>世界中</a:t>
            </a:r>
            <a:r>
              <a:rPr kumimoji="1" lang="ja-JP" altLang="en-US" sz="4800" dirty="0" smtClean="0">
                <a:solidFill>
                  <a:srgbClr val="FEF6E3"/>
                </a:solidFill>
              </a:rPr>
              <a:t>のエンジニアが開発に参加</a:t>
            </a:r>
            <a:endParaRPr kumimoji="1" lang="ja-JP" altLang="en-US" sz="4800" dirty="0">
              <a:solidFill>
                <a:srgbClr val="FEF6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8" descr="https://blog.rosehosting.com/blog/wp-content/uploads/2016/04/centos_log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22" name="Picture 2" descr="http://o.aolcdn.com/dims-shared/dims3/GLOB/crop/2600x1844+0+0/resize/1400x993!/format/jpg/quality/85/http:/hss-prod.hss.aol.com/hss/storage/midas/1dc898e35cc10018a1cc22a0b4e537b7/202716450/stock-photo-mountain-view-ca-usa-august-android-marshmallow-latest-android-os-replica-in-front-of-307787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98" y="-27384"/>
            <a:ext cx="966888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 descr="https://i.ytimg.com/vi/g3kpSePnNVw/maxresdefaul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5529" y="0"/>
            <a:ext cx="10792046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10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5026570"/>
          </a:xfrm>
        </p:spPr>
        <p:txBody>
          <a:bodyPr>
            <a:noAutofit/>
          </a:bodyPr>
          <a:lstStyle/>
          <a:p>
            <a:r>
              <a:rPr kumimoji="1" lang="ja-JP" altLang="en-US" sz="8000" dirty="0" smtClean="0"/>
              <a:t>みなさんの</a:t>
            </a:r>
            <a:r>
              <a:rPr kumimoji="1" lang="en-US" altLang="ja-JP" sz="8000" dirty="0" smtClean="0"/>
              <a:t/>
            </a:r>
            <a:br>
              <a:rPr kumimoji="1" lang="en-US" altLang="ja-JP" sz="8000" dirty="0" smtClean="0"/>
            </a:br>
            <a:r>
              <a:rPr kumimoji="1" lang="en-US" altLang="ja-JP" sz="8000" dirty="0" smtClean="0"/>
              <a:t>『</a:t>
            </a:r>
            <a:r>
              <a:rPr lang="ja-JP" altLang="en-US" sz="8000" dirty="0"/>
              <a:t>先輩</a:t>
            </a:r>
            <a:r>
              <a:rPr kumimoji="1" lang="en-US" altLang="ja-JP" sz="8000" dirty="0" smtClean="0"/>
              <a:t>』</a:t>
            </a:r>
            <a:endParaRPr kumimoji="1" lang="ja-JP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11617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http://www.lanches.co.jp/wp-content/uploads/2015/02/virtualbox-logo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r="22570" b="4869"/>
          <a:stretch/>
        </p:blipFill>
        <p:spPr bwMode="auto">
          <a:xfrm>
            <a:off x="6300192" y="3573016"/>
            <a:ext cx="2381598" cy="26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実習環境</a:t>
            </a:r>
            <a:r>
              <a:rPr lang="ja-JP" altLang="en-US" sz="8800" dirty="0" smtClean="0"/>
              <a:t>の構築</a:t>
            </a:r>
            <a:endParaRPr kumimoji="1" lang="ja-JP" altLang="en-US" sz="88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627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実習環境</a:t>
            </a:r>
            <a:endParaRPr kumimoji="1" lang="ja-JP" altLang="en-US" dirty="0"/>
          </a:p>
        </p:txBody>
      </p:sp>
      <p:pic>
        <p:nvPicPr>
          <p:cNvPr id="14" name="Picture 4" descr="ICON_VirtTriangle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4168" y="4359622"/>
            <a:ext cx="335915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 descr="ICON_Server_flat_Q40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4181" y="5373216"/>
            <a:ext cx="19050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14"/>
          <p:cNvSpPr/>
          <p:nvPr/>
        </p:nvSpPr>
        <p:spPr bwMode="auto">
          <a:xfrm>
            <a:off x="1403648" y="3292326"/>
            <a:ext cx="6246811" cy="800100"/>
          </a:xfrm>
          <a:prstGeom prst="roundRect">
            <a:avLst/>
          </a:prstGeom>
          <a:gradFill>
            <a:gsLst>
              <a:gs pos="0">
                <a:srgbClr val="037BB1"/>
              </a:gs>
              <a:gs pos="83000">
                <a:srgbClr val="0383BD">
                  <a:alpha val="64000"/>
                </a:srgbClr>
              </a:gs>
            </a:gsLst>
          </a:gradFill>
          <a:ln w="127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</a:t>
            </a:r>
            <a:endParaRPr lang="en-US" sz="36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Rounded Rectangle 32"/>
          <p:cNvSpPr>
            <a:spLocks noChangeArrowheads="1"/>
          </p:cNvSpPr>
          <p:nvPr/>
        </p:nvSpPr>
        <p:spPr bwMode="auto">
          <a:xfrm>
            <a:off x="4788024" y="1703216"/>
            <a:ext cx="2588493" cy="13601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</a:t>
            </a:r>
            <a:endParaRPr lang="en-US" altLang="ja-JP" sz="24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defRPr/>
            </a:pPr>
            <a:r>
              <a:rPr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Rounded Rectangle 17"/>
          <p:cNvSpPr/>
          <p:nvPr/>
        </p:nvSpPr>
        <p:spPr bwMode="auto">
          <a:xfrm>
            <a:off x="1475656" y="1616968"/>
            <a:ext cx="2880319" cy="1524000"/>
          </a:xfrm>
          <a:prstGeom prst="roundRect">
            <a:avLst/>
          </a:prstGeom>
          <a:gradFill>
            <a:gsLst>
              <a:gs pos="0">
                <a:schemeClr val="tx1">
                  <a:lumMod val="40000"/>
                  <a:lumOff val="60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</a:gradFill>
          <a:ln w="12700">
            <a:solidFill>
              <a:srgbClr val="A6A6A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31"/>
          <p:cNvSpPr>
            <a:spLocks noChangeArrowheads="1"/>
          </p:cNvSpPr>
          <p:nvPr/>
        </p:nvSpPr>
        <p:spPr bwMode="auto">
          <a:xfrm>
            <a:off x="1666156" y="2460886"/>
            <a:ext cx="2401788" cy="53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F388A"/>
              </a:gs>
              <a:gs pos="100000">
                <a:srgbClr val="1564AB">
                  <a:alpha val="98824"/>
                </a:srgbClr>
              </a:gs>
            </a:gsLst>
          </a:gradFill>
          <a:ln w="12700">
            <a:solidFill>
              <a:srgbClr val="1A448A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chemeClr val="bg1"/>
              </a:buClr>
              <a:defRPr/>
            </a:pPr>
            <a:r>
              <a:rPr lang="en-US" altLang="ja-JP" sz="28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Linux</a:t>
            </a:r>
            <a:endParaRPr lang="en-US" sz="28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Rounded Rectangle 32"/>
          <p:cNvSpPr>
            <a:spLocks noChangeArrowheads="1"/>
          </p:cNvSpPr>
          <p:nvPr/>
        </p:nvSpPr>
        <p:spPr bwMode="auto">
          <a:xfrm>
            <a:off x="1763688" y="1780804"/>
            <a:ext cx="990600" cy="53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サーバ</a:t>
            </a:r>
            <a:endParaRPr lang="en-US" altLang="ja-JP" sz="14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ja-JP" altLang="en-US" sz="1400" dirty="0">
                <a:solidFill>
                  <a:schemeClr val="bg1"/>
                </a:solidFill>
              </a:rPr>
              <a:t>ソフト</a:t>
            </a:r>
            <a:endParaRPr lang="en-US" sz="1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ounded Rectangle 32"/>
          <p:cNvSpPr>
            <a:spLocks noChangeArrowheads="1"/>
          </p:cNvSpPr>
          <p:nvPr/>
        </p:nvSpPr>
        <p:spPr bwMode="auto">
          <a:xfrm>
            <a:off x="2987824" y="1780804"/>
            <a:ext cx="990600" cy="53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34B1B"/>
              </a:gs>
              <a:gs pos="89000">
                <a:srgbClr val="E7893F"/>
              </a:gs>
            </a:gsLst>
          </a:gradFill>
          <a:ln w="12700">
            <a:solidFill>
              <a:schemeClr val="accent6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4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その他</a:t>
            </a:r>
            <a:r>
              <a:rPr lang="ja-JP" altLang="en-US" sz="1400" dirty="0" smtClean="0">
                <a:solidFill>
                  <a:schemeClr val="bg1"/>
                </a:solidFill>
              </a:rPr>
              <a:t>の</a:t>
            </a:r>
            <a:endParaRPr lang="en-US" altLang="ja-JP" sz="1400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ja-JP" altLang="en-US" sz="14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ソフト</a:t>
            </a:r>
            <a:endParaRPr lang="en-US" altLang="ja-JP" sz="14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29600" cy="2448272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一緒にインストール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r>
              <a:rPr lang="ja-JP" altLang="en-US" sz="5400" dirty="0"/>
              <a:t>してみましょう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04053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4464496"/>
          </a:xfrm>
        </p:spPr>
        <p:txBody>
          <a:bodyPr>
            <a:noAutofit/>
          </a:bodyPr>
          <a:lstStyle/>
          <a:p>
            <a:r>
              <a:rPr kumimoji="1" lang="en-US" altLang="ja-JP" sz="8800" dirty="0" smtClean="0"/>
              <a:t>CentOS</a:t>
            </a:r>
            <a:endParaRPr kumimoji="1" lang="ja-JP" altLang="en-US" sz="8800" dirty="0"/>
          </a:p>
        </p:txBody>
      </p:sp>
      <p:sp>
        <p:nvSpPr>
          <p:cNvPr id="3" name="AutoShape 2" descr="Tux the pengu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431885"/>
            <a:ext cx="2782675" cy="191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301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ディストリビューション</a:t>
            </a:r>
            <a:endParaRPr kumimoji="1" lang="ja-JP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2720069" cy="21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http://inhouse.gearheart.com/mikrodata/wp-content/uploads/2013/02/redhat-logo-clou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84784"/>
            <a:ext cx="2463127" cy="270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core0.staticworld.net/images/article/2014/11/fedora-logo-100528469-or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45322"/>
            <a:ext cx="3225464" cy="21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https://blog.rosehosting.com/blog/wp-content/uploads/2016/04/centos_log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7657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8373" r="16037" b="5960"/>
          <a:stretch/>
        </p:blipFill>
        <p:spPr bwMode="auto">
          <a:xfrm>
            <a:off x="4691211" y="4528338"/>
            <a:ext cx="4032448" cy="2008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484784"/>
            <a:ext cx="194421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045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29600" cy="2448272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一緒にインストール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r>
              <a:rPr lang="ja-JP" altLang="en-US" sz="5400" dirty="0"/>
              <a:t>してみましょう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32061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katsube\Desktop\ss\SnapCrab_CentOS7-neec [実行中] - Oracle VM VirtualBox_2016-10-1_22-58-36_No-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0" b="74212"/>
          <a:stretch/>
        </p:blipFill>
        <p:spPr bwMode="auto">
          <a:xfrm>
            <a:off x="208830" y="1765598"/>
            <a:ext cx="8753071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この画面になった人は挙手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4049613"/>
            <a:ext cx="60308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</a:t>
            </a:r>
            <a:r>
              <a:rPr kumimoji="1" lang="ja-JP" altLang="en-US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の設定が必要です。</a:t>
            </a:r>
            <a:endParaRPr kumimoji="1" lang="en-US" altLang="ja-JP" sz="40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OS</a:t>
            </a:r>
            <a:r>
              <a:rPr lang="ja-JP" altLang="en-US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が正常に起動した人は</a:t>
            </a:r>
            <a:endParaRPr lang="en-US" altLang="ja-JP" sz="4000" dirty="0" smtClean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4000" dirty="0" smtClean="0">
                <a:solidFill>
                  <a:srgbClr val="3E4057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そのまま待機。</a:t>
            </a:r>
            <a:endParaRPr kumimoji="1" lang="ja-JP" altLang="en-US" sz="4000" dirty="0">
              <a:solidFill>
                <a:srgbClr val="3E4057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3609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ログイン</a:t>
            </a:r>
            <a:endParaRPr kumimoji="1" lang="ja-JP" altLang="en-US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4" y="1844824"/>
            <a:ext cx="4221474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4624838" y="1844824"/>
            <a:ext cx="4339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パスワード</a:t>
            </a:r>
            <a:r>
              <a:rPr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endParaRPr lang="en-US" altLang="ja-JP" sz="54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5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neec2016</a:t>
            </a:r>
            <a:endParaRPr kumimoji="1" lang="ja-JP" altLang="en-US" sz="5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135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本日の予定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10972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午前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ガイダンス</a:t>
            </a:r>
            <a:endParaRPr lang="en-US" altLang="ja-JP" sz="4000" dirty="0" smtClean="0"/>
          </a:p>
          <a:p>
            <a:endParaRPr lang="en-US" altLang="ja-JP" sz="4000" dirty="0" smtClean="0"/>
          </a:p>
          <a:p>
            <a:r>
              <a:rPr lang="ja-JP" altLang="en-US" sz="4000" dirty="0" smtClean="0"/>
              <a:t>ゲーム</a:t>
            </a:r>
            <a:r>
              <a:rPr lang="ja-JP" altLang="en-US" sz="4000" dirty="0"/>
              <a:t>開発</a:t>
            </a:r>
            <a:r>
              <a:rPr lang="ja-JP" altLang="en-US" sz="4000" dirty="0" smtClean="0"/>
              <a:t>におけるサーバの役割</a:t>
            </a:r>
            <a:endParaRPr kumimoji="1" lang="en-US" altLang="ja-JP" sz="4000" dirty="0" smtClean="0"/>
          </a:p>
          <a:p>
            <a:r>
              <a:rPr kumimoji="1" lang="en-US" altLang="ja-JP" sz="4000" dirty="0" smtClean="0"/>
              <a:t>Linux</a:t>
            </a:r>
            <a:r>
              <a:rPr kumimoji="1" lang="ja-JP" altLang="en-US" sz="4000" dirty="0" smtClean="0"/>
              <a:t>基礎</a:t>
            </a:r>
            <a:endParaRPr lang="en-US" altLang="ja-JP" sz="4000" dirty="0"/>
          </a:p>
          <a:p>
            <a:pPr lvl="1"/>
            <a:r>
              <a:rPr kumimoji="1" lang="ja-JP" altLang="en-US" sz="3600" dirty="0" smtClean="0"/>
              <a:t>インストール</a:t>
            </a:r>
            <a:endParaRPr kumimoji="1" lang="en-US" altLang="ja-JP" sz="3600" dirty="0" smtClean="0"/>
          </a:p>
          <a:p>
            <a:pPr lvl="1"/>
            <a:r>
              <a:rPr lang="en-US" altLang="ja-JP" sz="3600" dirty="0" smtClean="0"/>
              <a:t>Linux</a:t>
            </a:r>
            <a:r>
              <a:rPr lang="ja-JP" altLang="en-US" sz="3600" dirty="0" smtClean="0"/>
              <a:t>の歴史と使い方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580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/>
              <a:t>午後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/>
              <a:t>ネットワーク基礎</a:t>
            </a:r>
            <a:endParaRPr kumimoji="1" lang="en-US" altLang="ja-JP" sz="4000" dirty="0" smtClean="0"/>
          </a:p>
          <a:p>
            <a:pPr lvl="1"/>
            <a:r>
              <a:rPr lang="ja-JP" altLang="en-US" sz="3600" dirty="0" smtClean="0"/>
              <a:t>「</a:t>
            </a:r>
            <a:r>
              <a:rPr lang="en-US" altLang="ja-JP" sz="3600" dirty="0" smtClean="0"/>
              <a:t>DNS</a:t>
            </a:r>
            <a:r>
              <a:rPr lang="ja-JP" altLang="en-US" sz="3600" dirty="0" smtClean="0"/>
              <a:t>」と「</a:t>
            </a:r>
            <a:r>
              <a:rPr lang="en-US" altLang="ja-JP" sz="3600" dirty="0" smtClean="0"/>
              <a:t>IP</a:t>
            </a:r>
            <a:r>
              <a:rPr lang="ja-JP" altLang="en-US" sz="3600" dirty="0" smtClean="0"/>
              <a:t>アドレス</a:t>
            </a:r>
            <a:r>
              <a:rPr lang="ja-JP" altLang="en-US" sz="3600" dirty="0" smtClean="0"/>
              <a:t>」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en-US" altLang="ja-JP" sz="3600" dirty="0" smtClean="0"/>
          </a:p>
          <a:p>
            <a:r>
              <a:rPr lang="en-US" altLang="ja-JP" sz="4000" dirty="0" smtClean="0"/>
              <a:t>HTTP</a:t>
            </a:r>
            <a:r>
              <a:rPr lang="ja-JP" altLang="en-US" sz="4000" dirty="0" smtClean="0"/>
              <a:t>演習</a:t>
            </a:r>
            <a:endParaRPr lang="en-US" altLang="ja-JP" sz="4000" dirty="0" smtClean="0"/>
          </a:p>
          <a:p>
            <a:pPr lvl="1"/>
            <a:r>
              <a:rPr kumimoji="1" lang="en-US" altLang="ja-JP" sz="3600" dirty="0" smtClean="0"/>
              <a:t>Web</a:t>
            </a:r>
            <a:r>
              <a:rPr kumimoji="1" lang="ja-JP" altLang="en-US" sz="3600" dirty="0" smtClean="0"/>
              <a:t>サーバを動かす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50826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6856" y="2636912"/>
            <a:ext cx="8229600" cy="1503040"/>
          </a:xfrm>
        </p:spPr>
        <p:txBody>
          <a:bodyPr>
            <a:noAutofit/>
          </a:bodyPr>
          <a:lstStyle/>
          <a:p>
            <a:r>
              <a:rPr kumimoji="1" lang="ja-JP" altLang="en-US" sz="9600" dirty="0" smtClean="0"/>
              <a:t>ガイダンス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08763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467544" y="2348880"/>
            <a:ext cx="8229600" cy="233498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4000" dirty="0"/>
              <a:t>最終的</a:t>
            </a:r>
            <a:r>
              <a:rPr lang="ja-JP" altLang="en-US" sz="4000" dirty="0" smtClean="0"/>
              <a:t>に</a:t>
            </a:r>
            <a:endParaRPr lang="en-US" altLang="ja-JP" sz="4000" dirty="0" smtClean="0"/>
          </a:p>
          <a:p>
            <a:pPr marL="0" indent="0">
              <a:buNone/>
            </a:pPr>
            <a:r>
              <a:rPr lang="ja-JP" altLang="en-US" sz="5400" dirty="0" smtClean="0"/>
              <a:t>「</a:t>
            </a:r>
            <a:r>
              <a:rPr lang="ja-JP" altLang="en-US" sz="5400" dirty="0">
                <a:solidFill>
                  <a:srgbClr val="32B490"/>
                </a:solidFill>
              </a:rPr>
              <a:t>オンライン対戦ゲーム</a:t>
            </a:r>
            <a:r>
              <a:rPr lang="ja-JP" altLang="en-US" sz="5400" dirty="0" smtClean="0"/>
              <a:t>」</a:t>
            </a:r>
            <a:endParaRPr lang="en-US" altLang="ja-JP" sz="4000" dirty="0" smtClean="0"/>
          </a:p>
          <a:p>
            <a:pPr marL="0" indent="0">
              <a:buNone/>
            </a:pPr>
            <a:r>
              <a:rPr lang="ja-JP" altLang="en-US" sz="4000" dirty="0" smtClean="0"/>
              <a:t>を作るのが目標。</a:t>
            </a:r>
            <a:endParaRPr lang="ja-JP" altLang="en-US" sz="40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932040" y="6237312"/>
            <a:ext cx="4032448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rgbClr val="FEF6E3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 smtClean="0"/>
              <a:t>※</a:t>
            </a:r>
            <a:r>
              <a:rPr lang="ja-JP" altLang="en-US" sz="2400" dirty="0" smtClean="0"/>
              <a:t>詳しくはシラバスを参照。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3956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972</Words>
  <Application>Microsoft Office PowerPoint</Application>
  <PresentationFormat>画面に合わせる (4:3)</PresentationFormat>
  <Paragraphs>220</Paragraphs>
  <Slides>47</Slides>
  <Notes>31</Notes>
  <HiddenSlides>0</HiddenSlides>
  <MMClips>0</MMClips>
  <ScaleCrop>false</ScaleCrop>
  <HeadingPairs>
    <vt:vector size="4" baseType="variant">
      <vt:variant>
        <vt:lpstr>テーマ</vt:lpstr>
      </vt:variant>
      <vt:variant>
        <vt:i4>3</vt:i4>
      </vt:variant>
      <vt:variant>
        <vt:lpstr>スライド タイトル</vt:lpstr>
      </vt:variant>
      <vt:variant>
        <vt:i4>47</vt:i4>
      </vt:variant>
    </vt:vector>
  </HeadingPairs>
  <TitlesOfParts>
    <vt:vector size="50" baseType="lpstr">
      <vt:lpstr>Office ​​テーマ</vt:lpstr>
      <vt:lpstr>1_Office ​​テーマ</vt:lpstr>
      <vt:lpstr>2_Office ​​テーマ</vt:lpstr>
      <vt:lpstr>モバイル プログラミング2</vt:lpstr>
      <vt:lpstr>PowerPoint プレゼンテーション</vt:lpstr>
      <vt:lpstr>PowerPoint プレゼンテーション</vt:lpstr>
      <vt:lpstr>みなさんの 『先輩』</vt:lpstr>
      <vt:lpstr>本日の予定</vt:lpstr>
      <vt:lpstr>午前</vt:lpstr>
      <vt:lpstr>午後</vt:lpstr>
      <vt:lpstr>ガイダンス</vt:lpstr>
      <vt:lpstr>PowerPoint プレゼンテーション</vt:lpstr>
      <vt:lpstr>午前の評価</vt:lpstr>
      <vt:lpstr>午後の評価</vt:lpstr>
      <vt:lpstr>GitHubをチェック</vt:lpstr>
      <vt:lpstr>ゲーム開発に おける サーバの役割</vt:lpstr>
      <vt:lpstr>そもそも サーバって何？</vt:lpstr>
      <vt:lpstr>AさんとBさんがデータを交換するにはどうすれば良いだろう？</vt:lpstr>
      <vt:lpstr>数百万人が一度にデータを交換するにはどうすれば良いだろう？</vt:lpstr>
      <vt:lpstr>端末通しが通信し合うと 大変なことになる</vt:lpstr>
      <vt:lpstr>そんな時に使うのがサーバ</vt:lpstr>
      <vt:lpstr>サーバとは</vt:lpstr>
      <vt:lpstr>サーバ</vt:lpstr>
      <vt:lpstr>サーバ</vt:lpstr>
      <vt:lpstr>データセンター</vt:lpstr>
      <vt:lpstr>データセンター</vt:lpstr>
      <vt:lpstr>データセンター</vt:lpstr>
      <vt:lpstr>データセンター</vt:lpstr>
      <vt:lpstr>ゲームでの サーバ利用</vt:lpstr>
      <vt:lpstr>最近のサーバ・クライアント方式のゲーム</vt:lpstr>
      <vt:lpstr>リアルタイム通信</vt:lpstr>
      <vt:lpstr>リアルタイム通信</vt:lpstr>
      <vt:lpstr>リアルタイム通信</vt:lpstr>
      <vt:lpstr>リアルタイム通信</vt:lpstr>
      <vt:lpstr>Linux基礎 その1</vt:lpstr>
      <vt:lpstr>サーバの中身（ハード）</vt:lpstr>
      <vt:lpstr>「パソコン」の中身（ソフト）</vt:lpstr>
      <vt:lpstr>「サーバ」の中身（ソフト）</vt:lpstr>
      <vt:lpstr>サーバのOSとして使われる Linux</vt:lpstr>
      <vt:lpstr>Linux</vt:lpstr>
      <vt:lpstr>PowerPoint プレゼンテーション</vt:lpstr>
      <vt:lpstr>PowerPoint プレゼンテーション</vt:lpstr>
      <vt:lpstr>実習環境の構築</vt:lpstr>
      <vt:lpstr>実習環境</vt:lpstr>
      <vt:lpstr>一緒にインストール してみましょう</vt:lpstr>
      <vt:lpstr>CentOS</vt:lpstr>
      <vt:lpstr>ディストリビューション</vt:lpstr>
      <vt:lpstr>一緒にインストール してみましょう</vt:lpstr>
      <vt:lpstr>この画面になった人は挙手</vt:lpstr>
      <vt:lpstr>ログイン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AZUSAのファイルをPowerpointにしてみた</dc:title>
  <dc:creator>wslash</dc:creator>
  <cp:lastModifiedBy>katsube</cp:lastModifiedBy>
  <cp:revision>100</cp:revision>
  <cp:lastPrinted>2014-09-23T04:56:28Z</cp:lastPrinted>
  <dcterms:created xsi:type="dcterms:W3CDTF">2014-08-31T11:33:13Z</dcterms:created>
  <dcterms:modified xsi:type="dcterms:W3CDTF">2016-10-02T13:40:35Z</dcterms:modified>
</cp:coreProperties>
</file>